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9753600" cy="7315200"/>
  <p:notesSz cx="6858000" cy="9144000"/>
  <p:embeddedFontLst>
    <p:embeddedFont>
      <p:font typeface="Glacial Indifference Bold" charset="1" panose="00000800000000000000"/>
      <p:regular r:id="rId9"/>
    </p:embeddedFont>
    <p:embeddedFont>
      <p:font typeface="League Spartan" charset="1" panose="00000800000000000000"/>
      <p:regular r:id="rId10"/>
    </p:embeddedFont>
    <p:embeddedFont>
      <p:font typeface="Glacial Indifference" charset="1" panose="00000000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svg>
</file>

<file path=ppt/media/image5.gif>
</file>

<file path=ppt/media/image6.gif>
</file>

<file path=ppt/media/image7.gif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gif" Type="http://schemas.openxmlformats.org/officeDocument/2006/relationships/image"/><Relationship Id="rId7" Target="../media/image6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6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6.gif" Type="http://schemas.openxmlformats.org/officeDocument/2006/relationships/image"/><Relationship Id="rId7" Target="../media/image7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29254" y="670612"/>
            <a:ext cx="12368762" cy="6263492"/>
            <a:chOff x="0" y="0"/>
            <a:chExt cx="16491683" cy="8351323"/>
          </a:xfrm>
        </p:grpSpPr>
        <p:sp>
          <p:nvSpPr>
            <p:cNvPr name="Freeform 3" id="3"/>
            <p:cNvSpPr/>
            <p:nvPr/>
          </p:nvSpPr>
          <p:spPr>
            <a:xfrm flipH="false" flipV="false" rot="-5400000">
              <a:off x="8196947" y="1624061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5767" t="0" r="-248575" b="-9951"/>
              </a:stretch>
            </a:blipFill>
          </p:spPr>
        </p:sp>
        <p:grpSp>
          <p:nvGrpSpPr>
            <p:cNvPr name="Group 4" id="4"/>
            <p:cNvGrpSpPr/>
            <p:nvPr/>
          </p:nvGrpSpPr>
          <p:grpSpPr>
            <a:xfrm rot="0">
              <a:off x="6591761" y="847174"/>
              <a:ext cx="3858621" cy="820202"/>
              <a:chOff x="0" y="0"/>
              <a:chExt cx="1298161" cy="275942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298161" cy="275942"/>
              </a:xfrm>
              <a:custGeom>
                <a:avLst/>
                <a:gdLst/>
                <a:ahLst/>
                <a:cxnLst/>
                <a:rect r="r" b="b" t="t" l="l"/>
                <a:pathLst>
                  <a:path h="275942" w="1298161">
                    <a:moveTo>
                      <a:pt x="0" y="0"/>
                    </a:moveTo>
                    <a:lnTo>
                      <a:pt x="1298161" y="0"/>
                    </a:lnTo>
                    <a:lnTo>
                      <a:pt x="1298161" y="275942"/>
                    </a:lnTo>
                    <a:lnTo>
                      <a:pt x="0" y="275942"/>
                    </a:lnTo>
                    <a:close/>
                  </a:path>
                </a:pathLst>
              </a:custGeom>
              <a:solidFill>
                <a:srgbClr val="FF914D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1298161" cy="314042"/>
              </a:xfrm>
              <a:prstGeom prst="rect">
                <a:avLst/>
              </a:prstGeom>
            </p:spPr>
            <p:txBody>
              <a:bodyPr anchor="ctr" rtlCol="false" tIns="34756" lIns="34756" bIns="34756" rIns="34756"/>
              <a:lstStyle/>
              <a:p>
                <a:pPr algn="ctr">
                  <a:lnSpc>
                    <a:spcPts val="1915"/>
                  </a:lnSpc>
                </a:pPr>
                <a:r>
                  <a:rPr lang="en-US" b="true" sz="1368" spc="161">
                    <a:solidFill>
                      <a:srgbClr val="FFFFFF"/>
                    </a:solidFill>
                    <a:latin typeface="Glacial Indifference Bold"/>
                    <a:ea typeface="Glacial Indifference Bold"/>
                    <a:cs typeface="Glacial Indifference Bold"/>
                    <a:sym typeface="Glacial Indifference Bold"/>
                  </a:rPr>
                  <a:t>ROADMAP </a:t>
                </a:r>
              </a:p>
            </p:txBody>
          </p:sp>
        </p:grpSp>
        <p:sp>
          <p:nvSpPr>
            <p:cNvPr name="AutoShape 7" id="7"/>
            <p:cNvSpPr/>
            <p:nvPr/>
          </p:nvSpPr>
          <p:spPr>
            <a:xfrm>
              <a:off x="8756164" y="2522967"/>
              <a:ext cx="861090" cy="0"/>
            </a:xfrm>
            <a:prstGeom prst="line">
              <a:avLst/>
            </a:prstGeom>
            <a:ln cap="flat" w="12700">
              <a:solidFill>
                <a:srgbClr val="FFFFFF"/>
              </a:solidFill>
              <a:prstDash val="solid"/>
              <a:headEnd type="none" len="sm" w="sm"/>
              <a:tailEnd type="oval" len="lg" w="lg"/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5400000">
              <a:off x="7928284" y="2386598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0" y="0"/>
                  </a:moveTo>
                  <a:lnTo>
                    <a:pt x="945791" y="0"/>
                  </a:lnTo>
                  <a:lnTo>
                    <a:pt x="945791" y="704615"/>
                  </a:lnTo>
                  <a:lnTo>
                    <a:pt x="0" y="704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AutoShape 9" id="9"/>
            <p:cNvSpPr/>
            <p:nvPr/>
          </p:nvSpPr>
          <p:spPr>
            <a:xfrm flipH="true" flipV="true">
              <a:off x="6776180" y="3221947"/>
              <a:ext cx="861090" cy="0"/>
            </a:xfrm>
            <a:prstGeom prst="line">
              <a:avLst/>
            </a:prstGeom>
            <a:ln cap="flat" w="12700">
              <a:solidFill>
                <a:srgbClr val="FFFFFF"/>
              </a:solidFill>
              <a:prstDash val="solid"/>
              <a:headEnd type="none" len="sm" w="sm"/>
              <a:tailEnd type="oval" len="lg" w="lg"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-5400000">
              <a:off x="7148348" y="2859494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0" y="0"/>
                  </a:moveTo>
                  <a:lnTo>
                    <a:pt x="945791" y="0"/>
                  </a:lnTo>
                  <a:lnTo>
                    <a:pt x="945791" y="704614"/>
                  </a:lnTo>
                  <a:lnTo>
                    <a:pt x="0" y="704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6"/>
            <a:srcRect l="0" t="0" r="0" b="0"/>
            <a:stretch>
              <a:fillRect/>
            </a:stretch>
          </p:blipFill>
          <p:spPr>
            <a:xfrm flipH="false" flipV="false" rot="0">
              <a:off x="2386674" y="0"/>
              <a:ext cx="2225595" cy="745574"/>
            </a:xfrm>
            <a:prstGeom prst="rect">
              <a:avLst/>
            </a:prstGeom>
          </p:spPr>
        </p:pic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6"/>
            <a:srcRect l="0" t="0" r="0" b="0"/>
            <a:stretch>
              <a:fillRect/>
            </a:stretch>
          </p:blipFill>
          <p:spPr>
            <a:xfrm flipH="true" flipV="false" rot="0">
              <a:off x="12203874" y="0"/>
              <a:ext cx="2225595" cy="745574"/>
            </a:xfrm>
            <a:prstGeom prst="rect">
              <a:avLst/>
            </a:prstGeom>
          </p:spPr>
        </p:pic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7"/>
            <a:srcRect l="0" t="0" r="0" b="0"/>
            <a:stretch>
              <a:fillRect/>
            </a:stretch>
          </p:blipFill>
          <p:spPr>
            <a:xfrm flipH="false" flipV="false" rot="0">
              <a:off x="0" y="2639598"/>
              <a:ext cx="2686104" cy="2686104"/>
            </a:xfrm>
            <a:prstGeom prst="rect">
              <a:avLst/>
            </a:prstGeom>
          </p:spPr>
        </p:pic>
        <p:sp>
          <p:nvSpPr>
            <p:cNvPr name="TextBox 14" id="14"/>
            <p:cNvSpPr txBox="true"/>
            <p:nvPr/>
          </p:nvSpPr>
          <p:spPr>
            <a:xfrm rot="0">
              <a:off x="2881032" y="2883534"/>
              <a:ext cx="3542841" cy="8535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725"/>
                </a:lnSpc>
              </a:pPr>
              <a:r>
                <a:rPr lang="en-US" b="true" sz="1232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PHASE 2: DESIGN AND MODEL DEVELOPMENT (WEEK 3-4)</a:t>
              </a:r>
            </a:p>
            <a:p>
              <a:pPr algn="r">
                <a:lnSpc>
                  <a:spcPts val="1725"/>
                </a:lnSpc>
              </a:pP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4612269" y="66005"/>
              <a:ext cx="7477181" cy="5945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43"/>
                </a:lnSpc>
              </a:pPr>
              <a:r>
                <a:rPr lang="en-US" sz="2834" spc="141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FEELER JOURNEY</a:t>
              </a:r>
            </a:p>
          </p:txBody>
        </p:sp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7"/>
            <a:srcRect l="0" t="0" r="0" b="0"/>
            <a:stretch>
              <a:fillRect/>
            </a:stretch>
          </p:blipFill>
          <p:spPr>
            <a:xfrm flipH="false" flipV="false" rot="0">
              <a:off x="13805579" y="5665219"/>
              <a:ext cx="2686104" cy="2686104"/>
            </a:xfrm>
            <a:prstGeom prst="rect">
              <a:avLst/>
            </a:prstGeom>
          </p:spPr>
        </p:pic>
        <p:sp>
          <p:nvSpPr>
            <p:cNvPr name="TextBox 17" id="17"/>
            <p:cNvSpPr txBox="true"/>
            <p:nvPr/>
          </p:nvSpPr>
          <p:spPr>
            <a:xfrm rot="0">
              <a:off x="10033552" y="2237435"/>
              <a:ext cx="3901560" cy="5941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819"/>
                </a:lnSpc>
              </a:pPr>
              <a:r>
                <a:rPr lang="en-US" sz="1299" b="true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PHASE 1: PLANNING AND REQUIREMENTS GATHERING (WEEK 1-2)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10379087" y="3003033"/>
              <a:ext cx="4692451" cy="42364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261419" indent="-130710" lvl="1">
                <a:lnSpc>
                  <a:spcPts val="1695"/>
                </a:lnSpc>
                <a:buFont typeface="Arial"/>
                <a:buChar char="•"/>
              </a:pPr>
              <a:r>
                <a:rPr lang="en-US" sz="121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Tasks:</a:t>
              </a:r>
            </a:p>
            <a:p>
              <a:pPr algn="l" marL="522839" indent="-174280" lvl="2">
                <a:lnSpc>
                  <a:spcPts val="1695"/>
                </a:lnSpc>
                <a:buFont typeface="Arial"/>
                <a:buChar char="⚬"/>
              </a:pPr>
              <a:r>
                <a:rPr lang="en-US" sz="121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Define project scope, problem statement, and domain.</a:t>
              </a:r>
            </a:p>
            <a:p>
              <a:pPr algn="l" marL="522839" indent="-174280" lvl="2">
                <a:lnSpc>
                  <a:spcPts val="1695"/>
                </a:lnSpc>
                <a:buFont typeface="Arial"/>
                <a:buChar char="⚬"/>
              </a:pPr>
              <a:r>
                <a:rPr lang="en-US" sz="121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Gather requirements using Agile methodologies.</a:t>
              </a:r>
            </a:p>
            <a:p>
              <a:pPr algn="l" marL="522839" indent="-174280" lvl="2">
                <a:lnSpc>
                  <a:spcPts val="1695"/>
                </a:lnSpc>
                <a:buFont typeface="Arial"/>
                <a:buChar char="⚬"/>
              </a:pPr>
              <a:r>
                <a:rPr lang="en-US" sz="121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Form teams with designated roles (Product Owner, Lead Developer, UI/UX Designer, Backend Engineer).</a:t>
              </a:r>
            </a:p>
            <a:p>
              <a:pPr algn="l" marL="522839" indent="-174280" lvl="2">
                <a:lnSpc>
                  <a:spcPts val="1695"/>
                </a:lnSpc>
                <a:buFont typeface="Arial"/>
                <a:buChar char="⚬"/>
              </a:pPr>
              <a:r>
                <a:rPr lang="en-US" sz="121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Set up project management tools (GitHub Projects, Jira, or Trello).</a:t>
              </a:r>
            </a:p>
            <a:p>
              <a:pPr algn="l" marL="261419" indent="-130710" lvl="1">
                <a:lnSpc>
                  <a:spcPts val="1695"/>
                </a:lnSpc>
                <a:buFont typeface="Arial"/>
                <a:buChar char="•"/>
              </a:pPr>
              <a:r>
                <a:rPr lang="en-US" sz="121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Deliverables:</a:t>
              </a:r>
            </a:p>
            <a:p>
              <a:pPr algn="l" marL="522839" indent="-174280" lvl="2">
                <a:lnSpc>
                  <a:spcPts val="1695"/>
                </a:lnSpc>
                <a:buFont typeface="Arial"/>
                <a:buChar char="⚬"/>
              </a:pPr>
              <a:r>
                <a:rPr lang="en-US" sz="121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Project proposal submission</a:t>
              </a:r>
            </a:p>
            <a:p>
              <a:pPr algn="l" marL="522839" indent="-174280" lvl="2">
                <a:lnSpc>
                  <a:spcPts val="1695"/>
                </a:lnSpc>
                <a:buFont typeface="Arial"/>
                <a:buChar char="⚬"/>
              </a:pPr>
              <a:r>
                <a:rPr lang="en-US" sz="121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Software Architecture Diagram</a:t>
              </a:r>
            </a:p>
            <a:p>
              <a:pPr algn="l" marL="522839" indent="-174280" lvl="2">
                <a:lnSpc>
                  <a:spcPts val="1695"/>
                </a:lnSpc>
                <a:buFont typeface="Arial"/>
                <a:buChar char="⚬"/>
              </a:pPr>
              <a:r>
                <a:rPr lang="en-US" sz="121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Team formation with assigned roles</a:t>
              </a:r>
            </a:p>
            <a:p>
              <a:pPr algn="l">
                <a:lnSpc>
                  <a:spcPts val="1695"/>
                </a:lnSpc>
              </a:pP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2386674" y="3718042"/>
              <a:ext cx="4672771" cy="39360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260323" indent="-130162" lvl="1">
                <a:lnSpc>
                  <a:spcPts val="1688"/>
                </a:lnSpc>
                <a:buFont typeface="Arial"/>
                <a:buChar char="•"/>
              </a:pPr>
              <a:r>
                <a:rPr lang="en-US" sz="1205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Tasks:</a:t>
              </a:r>
            </a:p>
            <a:p>
              <a:pPr algn="l" marL="520646" indent="-173549" lvl="2">
                <a:lnSpc>
                  <a:spcPts val="1688"/>
                </a:lnSpc>
                <a:buFont typeface="Arial"/>
                <a:buChar char="⚬"/>
              </a:pPr>
              <a:r>
                <a:rPr lang="en-US" sz="1205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Train and optimize the sentiment analysis model using Sentiment140.</a:t>
              </a:r>
            </a:p>
            <a:p>
              <a:pPr algn="l" marL="520646" indent="-173549" lvl="2">
                <a:lnSpc>
                  <a:spcPts val="1688"/>
                </a:lnSpc>
                <a:buFont typeface="Arial"/>
                <a:buChar char="⚬"/>
              </a:pPr>
              <a:r>
                <a:rPr lang="en-US" sz="1205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Design system architecture using MVC and microservices patterns.</a:t>
              </a:r>
            </a:p>
            <a:p>
              <a:pPr algn="l" marL="520646" indent="-173549" lvl="2">
                <a:lnSpc>
                  <a:spcPts val="1688"/>
                </a:lnSpc>
                <a:buFont typeface="Arial"/>
                <a:buChar char="⚬"/>
              </a:pPr>
              <a:r>
                <a:rPr lang="en-US" sz="1205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Wireframe and prototype UI with Figma or Adobe XD.</a:t>
              </a:r>
            </a:p>
            <a:p>
              <a:pPr algn="l" marL="520646" indent="-173549" lvl="2">
                <a:lnSpc>
                  <a:spcPts val="1688"/>
                </a:lnSpc>
                <a:buFont typeface="Arial"/>
                <a:buChar char="⚬"/>
              </a:pPr>
              <a:r>
                <a:rPr lang="en-US" sz="1205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Ensure secure design with role-based access control and encryption.</a:t>
              </a:r>
            </a:p>
            <a:p>
              <a:pPr algn="l" marL="260323" indent="-130162" lvl="1">
                <a:lnSpc>
                  <a:spcPts val="1688"/>
                </a:lnSpc>
                <a:buFont typeface="Arial"/>
                <a:buChar char="•"/>
              </a:pPr>
              <a:r>
                <a:rPr lang="en-US" sz="1205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Deliverables:</a:t>
              </a:r>
            </a:p>
            <a:p>
              <a:pPr algn="l" marL="520646" indent="-173549" lvl="2">
                <a:lnSpc>
                  <a:spcPts val="1688"/>
                </a:lnSpc>
                <a:buFont typeface="Arial"/>
                <a:buChar char="⚬"/>
              </a:pPr>
              <a:r>
                <a:rPr lang="en-US" sz="1205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Trained machine learning model (sentient73.keras)</a:t>
              </a:r>
            </a:p>
            <a:p>
              <a:pPr algn="l" marL="520646" indent="-173549" lvl="2">
                <a:lnSpc>
                  <a:spcPts val="1688"/>
                </a:lnSpc>
                <a:buFont typeface="Arial"/>
                <a:buChar char="⚬"/>
              </a:pPr>
              <a:r>
                <a:rPr lang="en-US" sz="1205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Wireframes and UI design mockups</a:t>
              </a:r>
            </a:p>
            <a:p>
              <a:pPr algn="l">
                <a:lnSpc>
                  <a:spcPts val="1688"/>
                </a:lnSpc>
              </a:pPr>
            </a:p>
          </p:txBody>
        </p:sp>
        <p:sp>
          <p:nvSpPr>
            <p:cNvPr name="Freeform 20" id="20"/>
            <p:cNvSpPr/>
            <p:nvPr/>
          </p:nvSpPr>
          <p:spPr>
            <a:xfrm flipH="false" flipV="false" rot="-5400000">
              <a:off x="7177226" y="3828801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50" y="0"/>
                  </a:lnTo>
                  <a:lnTo>
                    <a:pt x="648250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21" id="21"/>
            <p:cNvSpPr/>
            <p:nvPr/>
          </p:nvSpPr>
          <p:spPr>
            <a:xfrm flipH="false" flipV="false" rot="-5400000">
              <a:off x="7177226" y="5925950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50" y="0"/>
                  </a:lnTo>
                  <a:lnTo>
                    <a:pt x="648250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-5400000">
              <a:off x="7177226" y="5226900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50" y="0"/>
                  </a:lnTo>
                  <a:lnTo>
                    <a:pt x="648250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false" flipV="false" rot="-5400000">
              <a:off x="7177226" y="4527851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50" y="0"/>
                  </a:lnTo>
                  <a:lnTo>
                    <a:pt x="648250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24" id="24"/>
            <p:cNvSpPr/>
            <p:nvPr/>
          </p:nvSpPr>
          <p:spPr>
            <a:xfrm flipH="false" flipV="false" rot="-5400000">
              <a:off x="7177226" y="6624999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50" y="0"/>
                  </a:lnTo>
                  <a:lnTo>
                    <a:pt x="648250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5767" t="0" r="-248575" b="-9951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29254" y="712308"/>
            <a:ext cx="12368762" cy="6292574"/>
            <a:chOff x="0" y="0"/>
            <a:chExt cx="16491683" cy="8390098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670740" y="25616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0" y="0"/>
                  </a:moveTo>
                  <a:lnTo>
                    <a:pt x="945791" y="0"/>
                  </a:lnTo>
                  <a:lnTo>
                    <a:pt x="945791" y="704614"/>
                  </a:lnTo>
                  <a:lnTo>
                    <a:pt x="0" y="704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8671115" y="227461"/>
              <a:ext cx="648249" cy="502769"/>
            </a:xfrm>
            <a:custGeom>
              <a:avLst/>
              <a:gdLst/>
              <a:ahLst/>
              <a:cxnLst/>
              <a:rect r="r" b="b" t="t" l="l"/>
              <a:pathLst>
                <a:path h="502769" w="648249">
                  <a:moveTo>
                    <a:pt x="0" y="0"/>
                  </a:moveTo>
                  <a:lnTo>
                    <a:pt x="648250" y="0"/>
                  </a:lnTo>
                  <a:lnTo>
                    <a:pt x="648250" y="502769"/>
                  </a:lnTo>
                  <a:lnTo>
                    <a:pt x="0" y="5027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-248575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true" flipV="false" rot="-10800000">
              <a:off x="9377122" y="967501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945791" y="0"/>
                  </a:moveTo>
                  <a:lnTo>
                    <a:pt x="0" y="0"/>
                  </a:lnTo>
                  <a:lnTo>
                    <a:pt x="0" y="704615"/>
                  </a:lnTo>
                  <a:lnTo>
                    <a:pt x="945791" y="704615"/>
                  </a:lnTo>
                  <a:lnTo>
                    <a:pt x="945791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-10800000">
              <a:off x="8671115" y="1175036"/>
              <a:ext cx="648249" cy="502769"/>
            </a:xfrm>
            <a:custGeom>
              <a:avLst/>
              <a:gdLst/>
              <a:ahLst/>
              <a:cxnLst/>
              <a:rect r="r" b="b" t="t" l="l"/>
              <a:pathLst>
                <a:path h="502769" w="648249">
                  <a:moveTo>
                    <a:pt x="0" y="0"/>
                  </a:moveTo>
                  <a:lnTo>
                    <a:pt x="648250" y="0"/>
                  </a:lnTo>
                  <a:lnTo>
                    <a:pt x="648250" y="502770"/>
                  </a:lnTo>
                  <a:lnTo>
                    <a:pt x="0" y="5027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-248575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-10800000">
              <a:off x="7959366" y="1175036"/>
              <a:ext cx="648249" cy="502769"/>
            </a:xfrm>
            <a:custGeom>
              <a:avLst/>
              <a:gdLst/>
              <a:ahLst/>
              <a:cxnLst/>
              <a:rect r="r" b="b" t="t" l="l"/>
              <a:pathLst>
                <a:path h="502769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502770"/>
                  </a:lnTo>
                  <a:lnTo>
                    <a:pt x="0" y="5027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-248575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-10800000">
              <a:off x="7268869" y="1175036"/>
              <a:ext cx="648249" cy="502769"/>
            </a:xfrm>
            <a:custGeom>
              <a:avLst/>
              <a:gdLst/>
              <a:ahLst/>
              <a:cxnLst/>
              <a:rect r="r" b="b" t="t" l="l"/>
              <a:pathLst>
                <a:path h="502769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502770"/>
                  </a:lnTo>
                  <a:lnTo>
                    <a:pt x="0" y="5027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-248575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-5400000">
              <a:off x="6372642" y="1295625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0" y="0"/>
                  </a:moveTo>
                  <a:lnTo>
                    <a:pt x="945791" y="0"/>
                  </a:lnTo>
                  <a:lnTo>
                    <a:pt x="945791" y="704614"/>
                  </a:lnTo>
                  <a:lnTo>
                    <a:pt x="0" y="704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-10800000">
              <a:off x="6493230" y="4205276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0" y="0"/>
                  </a:moveTo>
                  <a:lnTo>
                    <a:pt x="945791" y="0"/>
                  </a:lnTo>
                  <a:lnTo>
                    <a:pt x="945791" y="704614"/>
                  </a:lnTo>
                  <a:lnTo>
                    <a:pt x="0" y="704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-10800000">
              <a:off x="7490463" y="4453400"/>
              <a:ext cx="648249" cy="502769"/>
            </a:xfrm>
            <a:custGeom>
              <a:avLst/>
              <a:gdLst/>
              <a:ahLst/>
              <a:cxnLst/>
              <a:rect r="r" b="b" t="t" l="l"/>
              <a:pathLst>
                <a:path h="502769" w="648249">
                  <a:moveTo>
                    <a:pt x="0" y="0"/>
                  </a:moveTo>
                  <a:lnTo>
                    <a:pt x="648250" y="0"/>
                  </a:lnTo>
                  <a:lnTo>
                    <a:pt x="648250" y="502769"/>
                  </a:lnTo>
                  <a:lnTo>
                    <a:pt x="0" y="5027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-248575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9558187" y="4453400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0" y="0"/>
                  </a:moveTo>
                  <a:lnTo>
                    <a:pt x="945791" y="0"/>
                  </a:lnTo>
                  <a:lnTo>
                    <a:pt x="945791" y="704614"/>
                  </a:lnTo>
                  <a:lnTo>
                    <a:pt x="0" y="704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AutoShape 13" id="13"/>
            <p:cNvSpPr/>
            <p:nvPr/>
          </p:nvSpPr>
          <p:spPr>
            <a:xfrm>
              <a:off x="9850018" y="300751"/>
              <a:ext cx="654602" cy="0"/>
            </a:xfrm>
            <a:prstGeom prst="line">
              <a:avLst/>
            </a:prstGeom>
            <a:ln cap="flat" w="12700">
              <a:solidFill>
                <a:srgbClr val="FFFFFF"/>
              </a:solidFill>
              <a:prstDash val="solid"/>
              <a:headEnd type="none" len="sm" w="sm"/>
              <a:tailEnd type="oval" len="lg" w="lg"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9377122" y="227461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0" y="0"/>
                  </a:moveTo>
                  <a:lnTo>
                    <a:pt x="945791" y="0"/>
                  </a:lnTo>
                  <a:lnTo>
                    <a:pt x="945791" y="704614"/>
                  </a:lnTo>
                  <a:lnTo>
                    <a:pt x="0" y="704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6"/>
            <a:srcRect l="0" t="0" r="0" b="0"/>
            <a:stretch>
              <a:fillRect/>
            </a:stretch>
          </p:blipFill>
          <p:spPr>
            <a:xfrm flipH="false" flipV="false" rot="0">
              <a:off x="0" y="2584003"/>
              <a:ext cx="2686104" cy="2686104"/>
            </a:xfrm>
            <a:prstGeom prst="rect">
              <a:avLst/>
            </a:prstGeom>
          </p:spPr>
        </p:pic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6"/>
            <a:srcRect l="0" t="0" r="0" b="0"/>
            <a:stretch>
              <a:fillRect/>
            </a:stretch>
          </p:blipFill>
          <p:spPr>
            <a:xfrm flipH="false" flipV="false" rot="0">
              <a:off x="13805579" y="5609624"/>
              <a:ext cx="2686104" cy="2686104"/>
            </a:xfrm>
            <a:prstGeom prst="rect">
              <a:avLst/>
            </a:prstGeom>
          </p:spPr>
        </p:pic>
        <p:sp>
          <p:nvSpPr>
            <p:cNvPr name="TextBox 17" id="17"/>
            <p:cNvSpPr txBox="true"/>
            <p:nvPr/>
          </p:nvSpPr>
          <p:spPr>
            <a:xfrm rot="0">
              <a:off x="10615013" y="-28575"/>
              <a:ext cx="3713859" cy="4841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465"/>
                </a:lnSpc>
              </a:pPr>
              <a:r>
                <a:rPr lang="en-US" sz="1047" b="true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PHASE 3: BACKEND DEVELOPMENT AND DEVOPS SETUP (WEEK 5-7)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10615013" y="571809"/>
              <a:ext cx="4038708" cy="34140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224999" indent="-112500" lvl="1">
                <a:lnSpc>
                  <a:spcPts val="1459"/>
                </a:lnSpc>
                <a:buFont typeface="Arial"/>
                <a:buChar char="•"/>
              </a:pPr>
              <a:r>
                <a:rPr lang="en-US" sz="1042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Tasks:</a:t>
              </a:r>
            </a:p>
            <a:p>
              <a:pPr algn="l" marL="449998" indent="-149999" lvl="2">
                <a:lnSpc>
                  <a:spcPts val="1459"/>
                </a:lnSpc>
                <a:buFont typeface="Arial"/>
                <a:buChar char="⚬"/>
              </a:pPr>
              <a:r>
                <a:rPr lang="en-US" sz="1042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Set up Django framework and integrate the machine learning model.</a:t>
              </a:r>
            </a:p>
            <a:p>
              <a:pPr algn="l" marL="449998" indent="-149999" lvl="2">
                <a:lnSpc>
                  <a:spcPts val="1459"/>
                </a:lnSpc>
                <a:buFont typeface="Arial"/>
                <a:buChar char="⚬"/>
              </a:pPr>
              <a:r>
                <a:rPr lang="en-US" sz="1042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Develop secure APIs for user authentication, sentiment analysis, and data retrieval.</a:t>
              </a:r>
            </a:p>
            <a:p>
              <a:pPr algn="l" marL="449998" indent="-149999" lvl="2">
                <a:lnSpc>
                  <a:spcPts val="1459"/>
                </a:lnSpc>
                <a:buFont typeface="Arial"/>
                <a:buChar char="⚬"/>
              </a:pPr>
              <a:r>
                <a:rPr lang="en-US" sz="1042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Implement CI/CD pipelines using GitHub Actions or Jenkins.</a:t>
              </a:r>
            </a:p>
            <a:p>
              <a:pPr algn="l" marL="449998" indent="-149999" lvl="2">
                <a:lnSpc>
                  <a:spcPts val="1459"/>
                </a:lnSpc>
                <a:buFont typeface="Arial"/>
                <a:buChar char="⚬"/>
              </a:pPr>
              <a:r>
                <a:rPr lang="en-US" sz="1042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Configure version control and collaboration using GitHub.</a:t>
              </a:r>
            </a:p>
            <a:p>
              <a:pPr algn="l" marL="224999" indent="-112500" lvl="1">
                <a:lnSpc>
                  <a:spcPts val="1459"/>
                </a:lnSpc>
                <a:buFont typeface="Arial"/>
                <a:buChar char="•"/>
              </a:pPr>
              <a:r>
                <a:rPr lang="en-US" sz="1042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Deliverables:</a:t>
              </a:r>
            </a:p>
            <a:p>
              <a:pPr algn="l" marL="449998" indent="-149999" lvl="2">
                <a:lnSpc>
                  <a:spcPts val="1459"/>
                </a:lnSpc>
                <a:buFont typeface="Arial"/>
                <a:buChar char="⚬"/>
              </a:pPr>
              <a:r>
                <a:rPr lang="en-US" sz="1042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Backend API endpoints</a:t>
              </a:r>
            </a:p>
            <a:p>
              <a:pPr algn="l" marL="449998" indent="-149999" lvl="2">
                <a:lnSpc>
                  <a:spcPts val="1459"/>
                </a:lnSpc>
                <a:buFont typeface="Arial"/>
                <a:buChar char="⚬"/>
              </a:pPr>
              <a:r>
                <a:rPr lang="en-US" sz="1042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GitHub repository with version control and CI/CD pipelines</a:t>
              </a:r>
            </a:p>
            <a:p>
              <a:pPr algn="l">
                <a:lnSpc>
                  <a:spcPts val="1459"/>
                </a:lnSpc>
              </a:pPr>
            </a:p>
          </p:txBody>
        </p:sp>
        <p:sp>
          <p:nvSpPr>
            <p:cNvPr name="AutoShape 19" id="19"/>
            <p:cNvSpPr/>
            <p:nvPr/>
          </p:nvSpPr>
          <p:spPr>
            <a:xfrm flipH="true" flipV="true">
              <a:off x="6105036" y="1277340"/>
              <a:ext cx="861090" cy="0"/>
            </a:xfrm>
            <a:prstGeom prst="line">
              <a:avLst/>
            </a:prstGeom>
            <a:ln cap="flat" w="12700">
              <a:solidFill>
                <a:srgbClr val="FFFFFF"/>
              </a:solidFill>
              <a:prstDash val="solid"/>
              <a:headEnd type="none" len="sm" w="sm"/>
              <a:tailEnd type="oval" len="lg" w="lg"/>
            </a:ln>
          </p:spPr>
        </p:sp>
        <p:sp>
          <p:nvSpPr>
            <p:cNvPr name="TextBox 20" id="20"/>
            <p:cNvSpPr txBox="true"/>
            <p:nvPr/>
          </p:nvSpPr>
          <p:spPr>
            <a:xfrm rot="0">
              <a:off x="2209888" y="938926"/>
              <a:ext cx="3542841" cy="8535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725"/>
                </a:lnSpc>
              </a:pPr>
              <a:r>
                <a:rPr lang="en-US" b="true" sz="1232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PHASE 4: FRONTEND DEVELOPMENT (WEEK 8-9)</a:t>
              </a:r>
            </a:p>
            <a:p>
              <a:pPr algn="r">
                <a:lnSpc>
                  <a:spcPts val="1725"/>
                </a:lnSpc>
              </a:pP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1715530" y="1763909"/>
              <a:ext cx="4726900" cy="31330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263339" indent="-131669" lvl="1">
                <a:lnSpc>
                  <a:spcPts val="1707"/>
                </a:lnSpc>
                <a:buFont typeface="Arial"/>
                <a:buChar char="•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Tasks: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Build the user-friendly interface using React.js.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Implement key features: login, real-time sentiment analysis, and history visualization.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Ensure responsive design with intuitive interactions.</a:t>
              </a:r>
            </a:p>
            <a:p>
              <a:pPr algn="l" marL="263339" indent="-131669" lvl="1">
                <a:lnSpc>
                  <a:spcPts val="1707"/>
                </a:lnSpc>
                <a:buFont typeface="Arial"/>
                <a:buChar char="•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Deliverables: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Interactive frontend integrated with backend APIs</a:t>
              </a:r>
            </a:p>
            <a:p>
              <a:pPr algn="l">
                <a:lnSpc>
                  <a:spcPts val="1707"/>
                </a:lnSpc>
              </a:pPr>
            </a:p>
          </p:txBody>
        </p:sp>
        <p:sp>
          <p:nvSpPr>
            <p:cNvPr name="Freeform 22" id="22"/>
            <p:cNvSpPr/>
            <p:nvPr/>
          </p:nvSpPr>
          <p:spPr>
            <a:xfrm flipH="false" flipV="false" rot="-10800000">
              <a:off x="8189513" y="4453400"/>
              <a:ext cx="648249" cy="502769"/>
            </a:xfrm>
            <a:custGeom>
              <a:avLst/>
              <a:gdLst/>
              <a:ahLst/>
              <a:cxnLst/>
              <a:rect r="r" b="b" t="t" l="l"/>
              <a:pathLst>
                <a:path h="502769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502769"/>
                  </a:lnTo>
                  <a:lnTo>
                    <a:pt x="0" y="5027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-248575" b="0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false" flipV="false" rot="-10800000">
              <a:off x="8837762" y="4453400"/>
              <a:ext cx="648249" cy="502769"/>
            </a:xfrm>
            <a:custGeom>
              <a:avLst/>
              <a:gdLst/>
              <a:ahLst/>
              <a:cxnLst/>
              <a:rect r="r" b="b" t="t" l="l"/>
              <a:pathLst>
                <a:path h="502769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502769"/>
                  </a:lnTo>
                  <a:lnTo>
                    <a:pt x="0" y="5027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-248575" b="0"/>
              </a:stretch>
            </a:blipFill>
          </p:spPr>
        </p:sp>
        <p:sp>
          <p:nvSpPr>
            <p:cNvPr name="Freeform 24" id="24"/>
            <p:cNvSpPr/>
            <p:nvPr/>
          </p:nvSpPr>
          <p:spPr>
            <a:xfrm flipH="false" flipV="false" rot="-5400000">
              <a:off x="6401521" y="3648736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-5400000">
              <a:off x="6401521" y="2949686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1"/>
                  </a:lnTo>
                  <a:lnTo>
                    <a:pt x="0" y="4648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26" id="26"/>
            <p:cNvSpPr/>
            <p:nvPr/>
          </p:nvSpPr>
          <p:spPr>
            <a:xfrm flipH="false" flipV="false" rot="-5400000">
              <a:off x="6401521" y="2250637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AutoShape 27" id="27"/>
            <p:cNvSpPr/>
            <p:nvPr/>
          </p:nvSpPr>
          <p:spPr>
            <a:xfrm>
              <a:off x="10031082" y="4529580"/>
              <a:ext cx="630289" cy="0"/>
            </a:xfrm>
            <a:prstGeom prst="line">
              <a:avLst/>
            </a:prstGeom>
            <a:ln cap="flat" w="12700">
              <a:solidFill>
                <a:srgbClr val="FFFFFF"/>
              </a:solidFill>
              <a:prstDash val="solid"/>
              <a:headEnd type="none" len="sm" w="sm"/>
              <a:tailEnd type="oval" len="lg" w="lg"/>
            </a:ln>
          </p:spPr>
        </p:sp>
        <p:sp>
          <p:nvSpPr>
            <p:cNvPr name="TextBox 28" id="28"/>
            <p:cNvSpPr txBox="true"/>
            <p:nvPr/>
          </p:nvSpPr>
          <p:spPr>
            <a:xfrm rot="0">
              <a:off x="10966087" y="4322446"/>
              <a:ext cx="3362785" cy="4330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332"/>
                </a:lnSpc>
              </a:pPr>
              <a:r>
                <a:rPr lang="en-US" sz="951" b="true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PHASE 5: TESTING, SECURITY, AND PERFORMANCE OPTIMIZATION (WEEK 10-11)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11047802" y="4866341"/>
              <a:ext cx="3954457" cy="26257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220305" indent="-110153" lvl="1">
                <a:lnSpc>
                  <a:spcPts val="1428"/>
                </a:lnSpc>
                <a:buFont typeface="Arial"/>
                <a:buChar char="•"/>
              </a:pPr>
              <a:r>
                <a:rPr lang="en-US" sz="102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Tasks:</a:t>
              </a:r>
            </a:p>
            <a:p>
              <a:pPr algn="l" marL="440611" indent="-146870" lvl="2">
                <a:lnSpc>
                  <a:spcPts val="1428"/>
                </a:lnSpc>
                <a:buFont typeface="Arial"/>
                <a:buChar char="⚬"/>
              </a:pPr>
              <a:r>
                <a:rPr lang="en-US" sz="102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Perform unit and integration tests using Mocha, Jest, and PyTest.</a:t>
              </a:r>
            </a:p>
            <a:p>
              <a:pPr algn="l" marL="440611" indent="-146870" lvl="2">
                <a:lnSpc>
                  <a:spcPts val="1428"/>
                </a:lnSpc>
                <a:buFont typeface="Arial"/>
                <a:buChar char="⚬"/>
              </a:pPr>
              <a:r>
                <a:rPr lang="en-US" sz="102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Conduct security audits to prevent SQL injection, XSS, and CSRF.</a:t>
              </a:r>
            </a:p>
            <a:p>
              <a:pPr algn="l" marL="440611" indent="-146870" lvl="2">
                <a:lnSpc>
                  <a:spcPts val="1428"/>
                </a:lnSpc>
                <a:buFont typeface="Arial"/>
                <a:buChar char="⚬"/>
              </a:pPr>
              <a:r>
                <a:rPr lang="en-US" sz="102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Optimize performance with caching and load balancing.</a:t>
              </a:r>
            </a:p>
            <a:p>
              <a:pPr algn="l" marL="220305" indent="-110153" lvl="1">
                <a:lnSpc>
                  <a:spcPts val="1428"/>
                </a:lnSpc>
                <a:buFont typeface="Arial"/>
                <a:buChar char="•"/>
              </a:pPr>
              <a:r>
                <a:rPr lang="en-US" sz="102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Deliverables:</a:t>
              </a:r>
            </a:p>
            <a:p>
              <a:pPr algn="l" marL="440611" indent="-146870" lvl="2">
                <a:lnSpc>
                  <a:spcPts val="1428"/>
                </a:lnSpc>
                <a:buFont typeface="Arial"/>
                <a:buChar char="⚬"/>
              </a:pPr>
              <a:r>
                <a:rPr lang="en-US" sz="102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Unit and integration test reports</a:t>
              </a:r>
            </a:p>
            <a:p>
              <a:pPr algn="l" marL="440611" indent="-146870" lvl="2">
                <a:lnSpc>
                  <a:spcPts val="1428"/>
                </a:lnSpc>
                <a:buFont typeface="Arial"/>
                <a:buChar char="⚬"/>
              </a:pPr>
              <a:r>
                <a:rPr lang="en-US" sz="1020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Security audit report</a:t>
              </a:r>
            </a:p>
            <a:p>
              <a:pPr algn="l">
                <a:lnSpc>
                  <a:spcPts val="1428"/>
                </a:lnSpc>
              </a:pPr>
            </a:p>
          </p:txBody>
        </p:sp>
        <p:sp>
          <p:nvSpPr>
            <p:cNvPr name="Freeform 30" id="30"/>
            <p:cNvSpPr/>
            <p:nvPr/>
          </p:nvSpPr>
          <p:spPr>
            <a:xfrm flipH="true" flipV="false" rot="-10800000">
              <a:off x="9602977" y="5196114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945791" y="0"/>
                  </a:moveTo>
                  <a:lnTo>
                    <a:pt x="0" y="0"/>
                  </a:lnTo>
                  <a:lnTo>
                    <a:pt x="0" y="704614"/>
                  </a:lnTo>
                  <a:lnTo>
                    <a:pt x="945791" y="704614"/>
                  </a:lnTo>
                  <a:lnTo>
                    <a:pt x="945791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1" id="31"/>
            <p:cNvSpPr/>
            <p:nvPr/>
          </p:nvSpPr>
          <p:spPr>
            <a:xfrm flipH="false" flipV="false" rot="-10800000">
              <a:off x="8883554" y="5397959"/>
              <a:ext cx="648249" cy="502769"/>
            </a:xfrm>
            <a:custGeom>
              <a:avLst/>
              <a:gdLst/>
              <a:ahLst/>
              <a:cxnLst/>
              <a:rect r="r" b="b" t="t" l="l"/>
              <a:pathLst>
                <a:path h="502769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502769"/>
                  </a:lnTo>
                  <a:lnTo>
                    <a:pt x="0" y="5027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-248575" b="0"/>
              </a:stretch>
            </a:blipFill>
          </p:spPr>
        </p:sp>
        <p:sp>
          <p:nvSpPr>
            <p:cNvPr name="Freeform 32" id="32"/>
            <p:cNvSpPr/>
            <p:nvPr/>
          </p:nvSpPr>
          <p:spPr>
            <a:xfrm flipH="false" flipV="false" rot="-10800000">
              <a:off x="8161375" y="5397959"/>
              <a:ext cx="648249" cy="502769"/>
            </a:xfrm>
            <a:custGeom>
              <a:avLst/>
              <a:gdLst/>
              <a:ahLst/>
              <a:cxnLst/>
              <a:rect r="r" b="b" t="t" l="l"/>
              <a:pathLst>
                <a:path h="502769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502769"/>
                  </a:lnTo>
                  <a:lnTo>
                    <a:pt x="0" y="5027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-248575" b="0"/>
              </a:stretch>
            </a:blipFill>
          </p:spPr>
        </p:sp>
        <p:sp>
          <p:nvSpPr>
            <p:cNvPr name="Freeform 33" id="33"/>
            <p:cNvSpPr/>
            <p:nvPr/>
          </p:nvSpPr>
          <p:spPr>
            <a:xfrm flipH="false" flipV="false" rot="-5400000">
              <a:off x="7270349" y="5518547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0" y="0"/>
                  </a:moveTo>
                  <a:lnTo>
                    <a:pt x="945791" y="0"/>
                  </a:lnTo>
                  <a:lnTo>
                    <a:pt x="945791" y="704615"/>
                  </a:lnTo>
                  <a:lnTo>
                    <a:pt x="0" y="704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4" id="34"/>
            <p:cNvSpPr/>
            <p:nvPr/>
          </p:nvSpPr>
          <p:spPr>
            <a:xfrm flipH="false" flipV="false" rot="-5400000">
              <a:off x="7258048" y="7147209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35" id="35"/>
            <p:cNvSpPr/>
            <p:nvPr/>
          </p:nvSpPr>
          <p:spPr>
            <a:xfrm flipH="false" flipV="false" rot="-5400000">
              <a:off x="7258048" y="6460860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36" id="36"/>
            <p:cNvSpPr/>
            <p:nvPr/>
          </p:nvSpPr>
          <p:spPr>
            <a:xfrm flipH="false" flipV="false" rot="-5400000">
              <a:off x="7258048" y="7833559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29254" y="354096"/>
            <a:ext cx="12368762" cy="6580009"/>
            <a:chOff x="0" y="0"/>
            <a:chExt cx="16491683" cy="8773346"/>
          </a:xfrm>
        </p:grpSpPr>
        <p:sp>
          <p:nvSpPr>
            <p:cNvPr name="Freeform 3" id="3"/>
            <p:cNvSpPr/>
            <p:nvPr/>
          </p:nvSpPr>
          <p:spPr>
            <a:xfrm flipH="true" flipV="false" rot="-10800000">
              <a:off x="7197845" y="1420934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945791" y="0"/>
                  </a:moveTo>
                  <a:lnTo>
                    <a:pt x="0" y="0"/>
                  </a:lnTo>
                  <a:lnTo>
                    <a:pt x="0" y="704615"/>
                  </a:lnTo>
                  <a:lnTo>
                    <a:pt x="945791" y="704615"/>
                  </a:lnTo>
                  <a:lnTo>
                    <a:pt x="945791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5400000">
              <a:off x="6372642" y="1773241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0" y="0"/>
                  </a:moveTo>
                  <a:lnTo>
                    <a:pt x="945791" y="0"/>
                  </a:lnTo>
                  <a:lnTo>
                    <a:pt x="945791" y="704615"/>
                  </a:lnTo>
                  <a:lnTo>
                    <a:pt x="0" y="704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10800000">
              <a:off x="6493230" y="4682892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0" y="0"/>
                  </a:moveTo>
                  <a:lnTo>
                    <a:pt x="945791" y="0"/>
                  </a:lnTo>
                  <a:lnTo>
                    <a:pt x="945791" y="704615"/>
                  </a:lnTo>
                  <a:lnTo>
                    <a:pt x="0" y="704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-10800000">
              <a:off x="7490463" y="4931017"/>
              <a:ext cx="648249" cy="502769"/>
            </a:xfrm>
            <a:custGeom>
              <a:avLst/>
              <a:gdLst/>
              <a:ahLst/>
              <a:cxnLst/>
              <a:rect r="r" b="b" t="t" l="l"/>
              <a:pathLst>
                <a:path h="502769" w="648249">
                  <a:moveTo>
                    <a:pt x="0" y="0"/>
                  </a:moveTo>
                  <a:lnTo>
                    <a:pt x="648250" y="0"/>
                  </a:lnTo>
                  <a:lnTo>
                    <a:pt x="648250" y="502769"/>
                  </a:lnTo>
                  <a:lnTo>
                    <a:pt x="0" y="5027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-248575" b="0"/>
              </a:stretch>
            </a:blipFill>
          </p:spPr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/>
            <a:srcRect l="0" t="0" r="0" b="0"/>
            <a:stretch>
              <a:fillRect/>
            </a:stretch>
          </p:blipFill>
          <p:spPr>
            <a:xfrm flipH="false" flipV="false" rot="0">
              <a:off x="0" y="3061620"/>
              <a:ext cx="2686104" cy="2686104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6"/>
            <a:srcRect l="0" t="0" r="0" b="0"/>
            <a:stretch>
              <a:fillRect/>
            </a:stretch>
          </p:blipFill>
          <p:spPr>
            <a:xfrm flipH="false" flipV="false" rot="0">
              <a:off x="13805579" y="6087241"/>
              <a:ext cx="2686104" cy="2686104"/>
            </a:xfrm>
            <a:prstGeom prst="rect">
              <a:avLst/>
            </a:prstGeom>
          </p:spPr>
        </p:pic>
        <p:sp>
          <p:nvSpPr>
            <p:cNvPr name="AutoShape 9" id="9"/>
            <p:cNvSpPr/>
            <p:nvPr/>
          </p:nvSpPr>
          <p:spPr>
            <a:xfrm flipH="true" flipV="true">
              <a:off x="6105036" y="1754957"/>
              <a:ext cx="861090" cy="0"/>
            </a:xfrm>
            <a:prstGeom prst="line">
              <a:avLst/>
            </a:prstGeom>
            <a:ln cap="flat" w="12700">
              <a:solidFill>
                <a:srgbClr val="FFFFFF"/>
              </a:solidFill>
              <a:prstDash val="solid"/>
              <a:headEnd type="none" len="sm" w="sm"/>
              <a:tailEnd type="oval" len="lg" w="lg"/>
            </a:ln>
          </p:spPr>
        </p:sp>
        <p:sp>
          <p:nvSpPr>
            <p:cNvPr name="TextBox 10" id="10"/>
            <p:cNvSpPr txBox="true"/>
            <p:nvPr/>
          </p:nvSpPr>
          <p:spPr>
            <a:xfrm rot="0">
              <a:off x="2209888" y="1416543"/>
              <a:ext cx="3542841" cy="8535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725"/>
                </a:lnSpc>
              </a:pPr>
              <a:r>
                <a:rPr lang="en-US" b="true" sz="1232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PHASE 6: DEPLOYMENT, DOCUMENTATION, AND RESEARCH PAPER (WEEK 12-14)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715530" y="2241526"/>
              <a:ext cx="4726900" cy="51348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263339" indent="-131669" lvl="1">
                <a:lnSpc>
                  <a:spcPts val="1707"/>
                </a:lnSpc>
                <a:buFont typeface="Arial"/>
                <a:buChar char="•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Tasks: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Deploy the application on AWS or Google Cloud.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Set up monitoring and logging using Grafana and Prometheus.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Document the software development process, including system design, API documentation, and security measures.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Write and submit a research paper following academic guidelines.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Prepare final presentation for industry evaluation.</a:t>
              </a:r>
            </a:p>
            <a:p>
              <a:pPr algn="l" marL="263339" indent="-131669" lvl="1">
                <a:lnSpc>
                  <a:spcPts val="1707"/>
                </a:lnSpc>
                <a:buFont typeface="Arial"/>
                <a:buChar char="•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Deliverables: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Live application with cloud hosting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Complete industry-level documentation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Published research paper</a:t>
              </a:r>
            </a:p>
            <a:p>
              <a:pPr algn="l" marL="526677" indent="-175559" lvl="2">
                <a:lnSpc>
                  <a:spcPts val="1707"/>
                </a:lnSpc>
                <a:buFont typeface="Arial"/>
                <a:buChar char="⚬"/>
              </a:pPr>
              <a:r>
                <a:rPr lang="en-US" sz="1219">
                  <a:solidFill>
                    <a:srgbClr val="FFFFFF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Final presentation for industry feedback</a:t>
              </a:r>
            </a:p>
            <a:p>
              <a:pPr algn="l">
                <a:lnSpc>
                  <a:spcPts val="1707"/>
                </a:lnSpc>
              </a:pPr>
            </a:p>
          </p:txBody>
        </p:sp>
        <p:sp>
          <p:nvSpPr>
            <p:cNvPr name="Freeform 12" id="12"/>
            <p:cNvSpPr/>
            <p:nvPr/>
          </p:nvSpPr>
          <p:spPr>
            <a:xfrm flipH="false" flipV="false" rot="-5400000">
              <a:off x="6401521" y="4126353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-5400000">
              <a:off x="6401521" y="3427303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-5400000">
              <a:off x="6401521" y="2728254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-10800000">
              <a:off x="8138713" y="4931017"/>
              <a:ext cx="648249" cy="502769"/>
            </a:xfrm>
            <a:custGeom>
              <a:avLst/>
              <a:gdLst/>
              <a:ahLst/>
              <a:cxnLst/>
              <a:rect r="r" b="b" t="t" l="l"/>
              <a:pathLst>
                <a:path h="502769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502769"/>
                  </a:lnTo>
                  <a:lnTo>
                    <a:pt x="0" y="5027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-248575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8838404" y="4931017"/>
              <a:ext cx="945791" cy="704614"/>
            </a:xfrm>
            <a:custGeom>
              <a:avLst/>
              <a:gdLst/>
              <a:ahLst/>
              <a:cxnLst/>
              <a:rect r="r" b="b" t="t" l="l"/>
              <a:pathLst>
                <a:path h="704614" w="945791">
                  <a:moveTo>
                    <a:pt x="0" y="0"/>
                  </a:moveTo>
                  <a:lnTo>
                    <a:pt x="945791" y="0"/>
                  </a:lnTo>
                  <a:lnTo>
                    <a:pt x="945791" y="704614"/>
                  </a:lnTo>
                  <a:lnTo>
                    <a:pt x="0" y="704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-5400000">
              <a:off x="7587096" y="803459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-5400000">
              <a:off x="7579030" y="91710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50" y="0"/>
                  </a:lnTo>
                  <a:lnTo>
                    <a:pt x="648250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-5400000">
              <a:off x="9219590" y="5727340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1"/>
                  </a:lnTo>
                  <a:lnTo>
                    <a:pt x="0" y="4648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AutoShape 20" id="20"/>
            <p:cNvSpPr/>
            <p:nvPr/>
          </p:nvSpPr>
          <p:spPr>
            <a:xfrm>
              <a:off x="9543714" y="6652455"/>
              <a:ext cx="654602" cy="0"/>
            </a:xfrm>
            <a:prstGeom prst="line">
              <a:avLst/>
            </a:prstGeom>
            <a:ln cap="flat" w="12700">
              <a:solidFill>
                <a:srgbClr val="FFFFFF"/>
              </a:solidFill>
              <a:prstDash val="solid"/>
              <a:headEnd type="none" len="sm" w="sm"/>
              <a:tailEnd type="oval" len="lg" w="lg"/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-5400000">
              <a:off x="9219590" y="6413690"/>
              <a:ext cx="648249" cy="464830"/>
            </a:xfrm>
            <a:custGeom>
              <a:avLst/>
              <a:gdLst/>
              <a:ahLst/>
              <a:cxnLst/>
              <a:rect r="r" b="b" t="t" l="l"/>
              <a:pathLst>
                <a:path h="464830" w="648249">
                  <a:moveTo>
                    <a:pt x="0" y="0"/>
                  </a:moveTo>
                  <a:lnTo>
                    <a:pt x="648249" y="0"/>
                  </a:lnTo>
                  <a:lnTo>
                    <a:pt x="648249" y="464830"/>
                  </a:lnTo>
                  <a:lnTo>
                    <a:pt x="0" y="4648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5767" t="0" r="-248575" b="-9951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 rot="0">
              <a:off x="10358720" y="6255362"/>
              <a:ext cx="1632761" cy="7275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688"/>
                </a:lnSpc>
              </a:pPr>
              <a:r>
                <a:rPr lang="en-US" b="true" sz="3348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GOAL</a:t>
              </a:r>
            </a:p>
          </p:txBody>
        </p:sp>
        <p:pic>
          <p:nvPicPr>
            <p:cNvPr name="Picture 23" id="23"/>
            <p:cNvPicPr>
              <a:picLocks noChangeAspect="true"/>
            </p:cNvPicPr>
            <p:nvPr/>
          </p:nvPicPr>
          <p:blipFill>
            <a:blip r:embed="rId7"/>
            <a:srcRect l="0" t="0" r="0" b="0"/>
            <a:stretch>
              <a:fillRect/>
            </a:stretch>
          </p:blipFill>
          <p:spPr>
            <a:xfrm flipH="false" flipV="false" rot="0">
              <a:off x="12272441" y="5387140"/>
              <a:ext cx="1533138" cy="186968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DAGgGZm6Vak</dc:identifier>
  <dcterms:modified xsi:type="dcterms:W3CDTF">2011-08-01T06:04:30Z</dcterms:modified>
  <cp:revision>1</cp:revision>
  <dc:title>Blue Animated illustrative roadmap graph</dc:title>
</cp:coreProperties>
</file>

<file path=docProps/thumbnail.jpeg>
</file>